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RSA</a:t>
            </a:r>
            <a:r>
              <a:rPr lang="it-IT" baseline="0" dirty="0"/>
              <a:t> in Italia: l’ISTAT fa il punto della situazione</a:t>
            </a:r>
          </a:p>
          <a:p>
            <a:pPr>
              <a:defRPr/>
            </a:pPr>
            <a:r>
              <a:rPr lang="it-IT" sz="1400" baseline="0" dirty="0">
                <a:latin typeface="+mn-lt"/>
              </a:rPr>
              <a:t>15 novembre 2023 </a:t>
            </a:r>
            <a:endParaRPr lang="it-IT" sz="14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 formatCode="0%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7-452C-BEA1-F4AB7FB14A8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PRIVATO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Foglio1!$C$2:$C$5</c:f>
              <c:numCache>
                <c:formatCode>General</c:formatCode>
                <c:ptCount val="4"/>
                <c:pt idx="0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7-452C-BEA1-F4AB7FB14A8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PUBBLICO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Foglio1!$D$2:$D$5</c:f>
              <c:numCache>
                <c:formatCode>General</c:formatCode>
                <c:ptCount val="4"/>
                <c:pt idx="0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7-452C-BEA1-F4AB7FB14A8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RELIGIOSO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Foglio1!$E$2:$E$5</c:f>
              <c:numCache>
                <c:formatCode>General</c:formatCode>
                <c:ptCount val="4"/>
                <c:pt idx="0" formatCode="0%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67-452C-BEA1-F4AB7FB14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486518320"/>
        <c:axId val="1481332288"/>
        <c:axId val="1492940304"/>
      </c:bar3DChart>
      <c:catAx>
        <c:axId val="148651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1332288"/>
        <c:crosses val="autoZero"/>
        <c:auto val="1"/>
        <c:lblAlgn val="ctr"/>
        <c:lblOffset val="100"/>
        <c:noMultiLvlLbl val="0"/>
      </c:catAx>
      <c:valAx>
        <c:axId val="14813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6518320"/>
        <c:crosses val="autoZero"/>
        <c:crossBetween val="between"/>
      </c:valAx>
      <c:serAx>
        <c:axId val="1492940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133228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626282-83BE-4B14-AA1D-E9A716F8FEB8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3FCBA3-AE69-44D9-84A9-153F3F9E2987}" type="datetime1">
              <a:rPr lang="it-IT" smtClean="0"/>
              <a:t>30/11/2023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2AEA12-A884-495F-8D96-E2791E451670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74AD5-D417-4FAA-8969-2C3D2D990862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234F22-96F1-43C5-9A84-5011A5FFAE38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069C4-336E-40F0-85A2-25D6F0A25D32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7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1B965-D21F-4083-9FDC-4C0868AFCE6A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F263AC-6BFA-4530-A45D-98F6CD76B995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5EEB9B-9A76-4838-83B5-EFB83BC3FC95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788151-CB43-4FD7-A3FA-96D82E7273D6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4158B-E18A-4760-AF0B-F8E1F54F95E6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gli stili del 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F4D0FD0-762A-4E00-B40D-E1022DE9149C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4666673-06EC-44D2-AEC3-E4C57BDDC5B7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117DD88-DA0B-42BB-B7E2-325641850C3A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7j4f21vMhM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tango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sz="6000" i="1" dirty="0"/>
              <a:t>Il Direttore di Struttura, </a:t>
            </a:r>
            <a:br>
              <a:rPr lang="it" sz="6000" i="1" dirty="0"/>
            </a:br>
            <a:r>
              <a:rPr lang="it" sz="6000" i="1" dirty="0"/>
              <a:t>alla ricerca di una leadership trasversale</a:t>
            </a:r>
            <a:endParaRPr lang="it" sz="8000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cura di ANSDIPP</a:t>
            </a:r>
          </a:p>
          <a:p>
            <a:pPr rtl="0"/>
            <a:r>
              <a:rPr lang="it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HGSoeiKakugothicUB" panose="020B0400000000000000" pitchFamily="49" charset="-128"/>
                <a:cs typeface="Dreaming Outloud Pro" panose="020F0502020204030204" pitchFamily="66" charset="0"/>
              </a:rPr>
              <a:t>Di massimo cencia </a:t>
            </a:r>
          </a:p>
        </p:txBody>
      </p:sp>
      <p:pic>
        <p:nvPicPr>
          <p:cNvPr id="5" name="Immagine 4" descr="Immagine con edificio, sedia, panca, lato&#10;&#10;Descrizione generat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257A8-770B-F6AE-2EEE-4A8D3BC0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leadership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F67F66-1695-328E-2452-F819422B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9" y="2108201"/>
            <a:ext cx="10543121" cy="3760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La gestione di tutti questi aspetti, ci porta lontano dalla storica figura del Direttore di una RSA e ci inserisce in un ruolo sempre più dinamico e variegato fatto sì di conoscenze specifiche, ma con </a:t>
            </a:r>
            <a:r>
              <a:rPr lang="it-IT" i="1" dirty="0"/>
              <a:t>soft skills/competenze </a:t>
            </a:r>
            <a:r>
              <a:rPr lang="it-IT" dirty="0"/>
              <a:t>trasversali</a:t>
            </a:r>
            <a:r>
              <a:rPr lang="it-IT" i="1" dirty="0"/>
              <a:t> </a:t>
            </a:r>
            <a:r>
              <a:rPr lang="it-IT" dirty="0"/>
              <a:t>sempre più marcate , in grado di gestire una leadership trasversale che possa agire su più fronti.</a:t>
            </a:r>
          </a:p>
          <a:p>
            <a:pPr marL="0" indent="0" algn="just">
              <a:buNone/>
            </a:pPr>
            <a:r>
              <a:rPr lang="it-IT" dirty="0"/>
              <a:t>Le soluzioni alla gestione della fragilità con una presa in carico in tutto il suo percorso devono venire dalla parte operativa che le vive e le conosce, tramite soluzioni condivise con tutti i portatori di interessi.</a:t>
            </a:r>
          </a:p>
          <a:p>
            <a:pPr marL="0" indent="0" algn="just">
              <a:buNone/>
            </a:pPr>
            <a:r>
              <a:rPr lang="it-IT" dirty="0"/>
              <a:t>Il sistema può essere migliorato ed efficientato inserendo al suo interno una risorsa importante la sussidiarietà orizzontale, da usare nell’interesse comune.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2E766-2494-2B37-100D-C7EE4172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5DADE-0C16-3B03-D8A8-E394AE76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271017"/>
          </a:xfrm>
        </p:spPr>
        <p:txBody>
          <a:bodyPr anchor="b">
            <a:normAutofit/>
          </a:bodyPr>
          <a:lstStyle/>
          <a:p>
            <a:r>
              <a:rPr lang="it-IT" dirty="0"/>
              <a:t>Un arma VINCENTE …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95A8F5B-4684-A76C-CA57-C31FBD0BF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984" y="1489003"/>
            <a:ext cx="5928344" cy="3942349"/>
          </a:xfrm>
          <a:prstGeom prst="rect">
            <a:avLst/>
          </a:prstGeom>
          <a:noFill/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1AA027-24E0-0003-3195-C4C52195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057400"/>
            <a:ext cx="3718985" cy="405015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Forse una soluzione al problema, di far dialogare servizi diversi con regole diverse, sta nel usare la propria organizzazione in modo flessibile, e avvalersi del volontariato e/o Terzo settore come una tessera modellabile del puzzle, da ritagliare a seconda dei casi.</a:t>
            </a:r>
          </a:p>
          <a:p>
            <a:pPr algn="just"/>
            <a:r>
              <a:rPr lang="it-IT" dirty="0"/>
              <a:t>Questo potrebbe permettere di sviluppare la famosa sussidiarietà orizzontale e garantire la presa in carico globale della </a:t>
            </a:r>
            <a:r>
              <a:rPr lang="it-IT" i="1" dirty="0"/>
              <a:t>fragilità</a:t>
            </a:r>
            <a:r>
              <a:rPr lang="it-IT" dirty="0"/>
              <a:t> in tutto il suo percorso.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4BCFD2-6C8A-78E6-8909-F3371E6F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4D0FD0-762A-4E00-B40D-E1022DE9149C}" type="datetime1">
              <a:rPr lang="it-IT" smtClean="0"/>
              <a:pPr rtl="0">
                <a:spcAft>
                  <a:spcPts val="600"/>
                </a:spcAft>
              </a:pPr>
              <a:t>30/11/2023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1E3876-B1A3-35DE-B9FB-E522C671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La</a:t>
            </a:r>
            <a:r>
              <a:rPr lang="en-US" i="1" dirty="0"/>
              <a:t> </a:t>
            </a:r>
            <a:r>
              <a:rPr lang="en-US" i="1" dirty="0" err="1"/>
              <a:t>fragilità</a:t>
            </a:r>
            <a:r>
              <a:rPr lang="en-US" i="1" dirty="0"/>
              <a:t> </a:t>
            </a:r>
            <a:r>
              <a:rPr lang="en-US" dirty="0"/>
              <a:t>ha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presa in </a:t>
            </a:r>
            <a:r>
              <a:rPr lang="en-US" dirty="0" err="1"/>
              <a:t>carico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!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AFB8ED-F095-DED2-74D1-400D2690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51230"/>
            <a:ext cx="4639736" cy="308753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D5531F-D428-DB3F-1BAF-13DC814F0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20900"/>
            <a:ext cx="5059680" cy="4022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masis MT Pro Medium" panose="020F0502020204030204" pitchFamily="18" charset="0"/>
              </a:rPr>
              <a:t>Non </a:t>
            </a:r>
            <a:r>
              <a:rPr lang="en-US" b="1" dirty="0" err="1">
                <a:latin typeface="Amasis MT Pro Medium" panose="020F0502020204030204" pitchFamily="18" charset="0"/>
              </a:rPr>
              <a:t>può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essere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suddivisa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tra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vari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servizi</a:t>
            </a:r>
            <a:r>
              <a:rPr lang="en-US" b="1" dirty="0">
                <a:latin typeface="Amasis MT Pro Medium" panose="020F050202020403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masis MT Pro Medium" panose="020F0502020204030204" pitchFamily="18" charset="0"/>
              </a:rPr>
              <a:t>CUP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masis MT Pro Medium" panose="020F0502020204030204" pitchFamily="18" charset="0"/>
              </a:rPr>
              <a:t>CAD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masis MT Pro Medium" panose="020F0502020204030204" pitchFamily="18" charset="0"/>
              </a:rPr>
              <a:t>Distretto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masis MT Pro Medium" panose="020F0502020204030204" pitchFamily="18" charset="0"/>
              </a:rPr>
              <a:t>MMG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masis MT Pro Medium" panose="020F0502020204030204" pitchFamily="18" charset="0"/>
              </a:rPr>
              <a:t>A.D.I.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masis MT Pro Medium" panose="020F0502020204030204" pitchFamily="18" charset="0"/>
              </a:rPr>
              <a:t>S.A.D.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masis MT Pro Medium" panose="020F0502020204030204" pitchFamily="18" charset="0"/>
              </a:rPr>
              <a:t>Terapie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domiciliari</a:t>
            </a:r>
            <a:endParaRPr lang="en-US" b="1" dirty="0">
              <a:latin typeface="Amasis MT Pro Medium" panose="020F0502020204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masis MT Pro Medium" panose="020F0502020204030204" pitchFamily="18" charset="0"/>
              </a:rPr>
              <a:t>Centri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  <a:r>
              <a:rPr lang="en-US" b="1" dirty="0" err="1">
                <a:latin typeface="Amasis MT Pro Medium" panose="020F0502020204030204" pitchFamily="18" charset="0"/>
              </a:rPr>
              <a:t>Diurni</a:t>
            </a:r>
            <a:endParaRPr lang="en-US" b="1" dirty="0">
              <a:latin typeface="Amasis MT Pro Medium" panose="020F0502020204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masis MT Pro Medium" panose="020F0502020204030204" pitchFamily="18" charset="0"/>
              </a:rPr>
              <a:t>Residenzialità</a:t>
            </a:r>
            <a:r>
              <a:rPr lang="en-US" b="1" dirty="0">
                <a:latin typeface="Amasis MT Pro Medium" panose="020F0502020204030204" pitchFamily="18" charset="0"/>
              </a:rPr>
              <a:t> (RSA)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Amasis MT Pro Medium" panose="020F0502020204030204" pitchFamily="18" charset="0"/>
              </a:rPr>
              <a:t>Attività</a:t>
            </a:r>
            <a:r>
              <a:rPr lang="en-US" b="1" dirty="0">
                <a:latin typeface="Amasis MT Pro Medium" panose="020F0502020204030204" pitchFamily="18" charset="0"/>
              </a:rPr>
              <a:t> di </a:t>
            </a:r>
            <a:r>
              <a:rPr lang="en-US" b="1" dirty="0" err="1">
                <a:latin typeface="Amasis MT Pro Medium" panose="020F0502020204030204" pitchFamily="18" charset="0"/>
              </a:rPr>
              <a:t>Volontariato</a:t>
            </a:r>
            <a:r>
              <a:rPr lang="en-US" b="1" dirty="0">
                <a:latin typeface="Amasis MT Pro Medium" panose="020F05020202040302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6AAD30-1F02-8EA9-DE5E-77ED77D3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984158B-E18A-4760-AF0B-F8E1F54F95E6}" type="datetime1">
              <a:rPr lang="it-IT" smtClean="0"/>
              <a:pPr rtl="0">
                <a:spcAft>
                  <a:spcPts val="600"/>
                </a:spcAft>
              </a:pPr>
              <a:t>30/11/2023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B3A5D-2AE3-8A2C-8D57-622AC178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it-IT" dirty="0"/>
              <a:t>A presto!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4EB5F44-1F97-5E42-A88B-316C7C395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711" y="2112884"/>
            <a:ext cx="6844683" cy="3790765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DAC016-E881-1B04-0A1B-2DAD5992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F2AEA12-A884-495F-8D96-E2791E451670}" type="datetime1">
              <a:rPr lang="it-IT" smtClean="0"/>
              <a:pPr rtl="0">
                <a:spcAft>
                  <a:spcPts val="600"/>
                </a:spcAft>
              </a:pPr>
              <a:t>30/11/2023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A93D019-7708-BB25-78B8-C4BAFDB4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Cosa significa essere direttore di una RSA?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54E8D0-C83D-4779-2525-4072A593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it-IT" dirty="0"/>
              <a:t>La risposta cambia a seconda della Regione in cui si svolge tale professione.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AB4647-5265-4B09-F76B-6ACA5D40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666673-06EC-44D2-AEC3-E4C57BDDC5B7}" type="datetime1">
              <a:rPr lang="it-IT" smtClean="0"/>
              <a:t>30/11/2023</a:t>
            </a:fld>
            <a:endParaRPr lang="en-US" dirty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DDA55386-0A8F-7FB4-C570-C7EE256AB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749" b="277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1AA533E-5D9E-EC9E-7F57-2DE86037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modifica del Titolo V della Costituzione (Legge C. n.3/2001)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3510AD23-B020-30B7-7299-A07D4194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CIDFont+F1"/>
              </a:rPr>
              <a:t>H</a:t>
            </a:r>
            <a:r>
              <a:rPr lang="it-IT" sz="2400" b="0" i="0" u="none" strike="noStrike" baseline="0" dirty="0">
                <a:latin typeface="CIDFont+F1"/>
              </a:rPr>
              <a:t>a di fatto spostato il potere legislativo in materia sanitaria dal centro (SSN) alla periferia (SSR), e oggi ci troviamo difronte a 20 Sistemi diversi!!</a:t>
            </a:r>
          </a:p>
          <a:p>
            <a:pPr algn="just"/>
            <a:r>
              <a:rPr lang="it-IT" sz="2400" b="0" i="0" u="none" strike="noStrike" baseline="0" dirty="0">
                <a:latin typeface="CIDFont+F1"/>
              </a:rPr>
              <a:t>Sistemi per quante sono le Regioni. </a:t>
            </a:r>
          </a:p>
          <a:p>
            <a:pPr algn="just"/>
            <a:r>
              <a:rPr lang="it-IT" sz="2400" b="0" i="0" u="none" strike="noStrike" baseline="0" dirty="0">
                <a:latin typeface="CIDFont+F1"/>
              </a:rPr>
              <a:t>Sistemi, che sebbene cerchino di applicare al meglio il concetto di sussidiarietà orizzontale, vanno a differenziare un comparto: </a:t>
            </a:r>
            <a:r>
              <a:rPr lang="it-IT" sz="2400" b="0" i="1" u="none" strike="noStrike" baseline="0" dirty="0">
                <a:latin typeface="CIDFont+F2"/>
              </a:rPr>
              <a:t>“la presa in carico della fragilità” </a:t>
            </a:r>
            <a:r>
              <a:rPr lang="it-IT" sz="2400" b="0" i="0" u="none" strike="noStrike" baseline="0" dirty="0">
                <a:latin typeface="CIDFont+F1"/>
              </a:rPr>
              <a:t>a secondo i confini regionali.</a:t>
            </a:r>
          </a:p>
          <a:p>
            <a:pPr algn="l"/>
            <a:endParaRPr lang="it-IT" sz="24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7FDC24-A2CF-2E92-578C-60AE9D5D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666673-06EC-44D2-AEC3-E4C57BDDC5B7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EBCD6FB-F32F-F387-4344-1A99E076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786383"/>
            <a:ext cx="4136994" cy="2320801"/>
          </a:xfrm>
        </p:spPr>
        <p:txBody>
          <a:bodyPr>
            <a:normAutofit fontScale="90000"/>
          </a:bodyPr>
          <a:lstStyle/>
          <a:p>
            <a:r>
              <a:rPr lang="it-IT" dirty="0"/>
              <a:t>Ma, anche dentro i confini Regionali, si consuma una ulteriore divisione…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726C7739-87AB-7B74-8AEF-4EF3B32DD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596022"/>
              </p:ext>
            </p:extLst>
          </p:nvPr>
        </p:nvGraphicFramePr>
        <p:xfrm>
          <a:off x="5459413" y="812800"/>
          <a:ext cx="5927725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3C4E946-84B5-66CA-FDE0-7CD84CACD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506680"/>
            <a:ext cx="3517567" cy="2600875"/>
          </a:xfrm>
        </p:spPr>
        <p:txBody>
          <a:bodyPr/>
          <a:lstStyle/>
          <a:p>
            <a:r>
              <a:rPr lang="it-IT" dirty="0"/>
              <a:t>a seconda di chi è il gestore di tali</a:t>
            </a:r>
            <a:br>
              <a:rPr lang="it-IT" dirty="0"/>
            </a:br>
            <a:r>
              <a:rPr lang="it-IT" dirty="0"/>
              <a:t>servizi: il Pubblico (ASL /ATS), l’Ente Non Profit, un Ente Religioso, Privato/Multinazionale  ecc..</a:t>
            </a:r>
          </a:p>
          <a:p>
            <a:r>
              <a:rPr lang="it-IT" dirty="0"/>
              <a:t>Gli interessi in campo mutano e spostano l’obiettivo su vari fronti!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95A1AB-44C5-67F0-DEC1-8C59D043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3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426DB625-C5E6-195D-A5DE-4A8E2245C5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09" b="166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7BA29CA8-B3FA-99AB-5BDA-5829D6B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Direttore di RSA deve trasformarsi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9071E9C-E09A-9641-3013-4DC711551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4000" dirty="0">
                <a:latin typeface="+mj-lt"/>
              </a:rPr>
              <a:t>In MANAGER del Socio Sanitario 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4D2AF2-21AD-0C4E-03CB-DB1DA56D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4D0FD0-762A-4E00-B40D-E1022DE9149C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0D99D-C3C9-213C-EB6C-E5A10A55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/>
              <a:t>Come si pone il manager socio sanitario, in questo contesto così variegato?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270D4-B9BA-ABAA-DA24-865694E182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Quali sono i drivers da seguire per colpire gli interessi dei suoi stakeholders?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Chi sono i suoi portatori di interessi interni?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Chi sono i suoi portatori di interessi esterni?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CC80AF-AE5B-B2AB-6BF5-13DD2DBA0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Come progettare il futuro della sua organizzazione in un sistema in continua evoluzione?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Come partecipare al cambiamento che sembra spingere l’assistenza verso la domiciliarità?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E se le RSA «</a:t>
            </a:r>
            <a:r>
              <a:rPr lang="it-IT" i="1" dirty="0"/>
              <a:t>si estingueranno da sole» cosa farà?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i="1" dirty="0"/>
          </a:p>
          <a:p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FC00C8-0BA8-9841-B799-0C3E9E49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263AC-6BFA-4530-A45D-98F6CD76B995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9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BD7D3-F193-7EA6-DF8A-3947FB54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Manca il fil rouge 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24AC65-7036-46DD-96A9-B7BC5120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88151-CB43-4FD7-A3FA-96D82E7273D6}" type="datetime1">
              <a:rPr lang="it-IT" smtClean="0"/>
              <a:t>30/11/2023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3F8770-1386-ED29-4804-8E007F67FBD3}"/>
              </a:ext>
            </a:extLst>
          </p:cNvPr>
          <p:cNvSpPr txBox="1"/>
          <p:nvPr/>
        </p:nvSpPr>
        <p:spPr>
          <a:xfrm>
            <a:off x="1171851" y="3046499"/>
            <a:ext cx="98897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>
                <a:latin typeface="CIDFont+F1"/>
              </a:rPr>
              <a:t>Si cerca di spingere verso l’assistenza domiciliare, ma il territorio è privo di quel </a:t>
            </a:r>
            <a:r>
              <a:rPr lang="it-IT" b="0" i="1" u="none" strike="noStrike" baseline="0" dirty="0">
                <a:latin typeface="CIDFont+F1"/>
              </a:rPr>
              <a:t>fil rouge </a:t>
            </a:r>
            <a:r>
              <a:rPr lang="it-IT" b="0" i="0" u="none" strike="noStrike" baseline="0" dirty="0">
                <a:latin typeface="CIDFont+F1"/>
              </a:rPr>
              <a:t>che collega una diversità di offerte domiciliari tra sanitario e sociale, che già quantitativamente, non rispondono alle effettive necessità della popolazione fragile, e dove la figura di coordinamento il MMG, sta vivendo la peggiore crisi numerica, ma non solo ….</a:t>
            </a:r>
          </a:p>
          <a:p>
            <a:pPr algn="l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2093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13690CA-2388-7B54-AA83-E6C9839E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36" y="577048"/>
            <a:ext cx="9267439" cy="1837677"/>
          </a:xfrm>
        </p:spPr>
        <p:txBody>
          <a:bodyPr>
            <a:normAutofit fontScale="90000"/>
          </a:bodyPr>
          <a:lstStyle/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tabLst/>
              <a:defRPr/>
            </a:pPr>
            <a:r>
              <a:rPr lang="it-IT" sz="4400" dirty="0"/>
              <a:t>Il Manager del socio sanitario </a:t>
            </a:r>
            <a:b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</a:br>
            <a:b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</a:br>
            <a: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  <a:hlinkClick r:id="rId2"/>
              </a:rPr>
              <a:t>https://www.youtube.com/watch?v=Y7j4f21vMhM</a:t>
            </a:r>
            <a:b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B6A479D-6E10-F2C8-8EB2-19C13D5D5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Un quadro abbastanza complicato, che forse vede al suo centro proprio il “Manager del Socio-Sanitario” e la sua capacità di collocarsi in questo ecosistema “fragile” fatto di “fragilità” con la potenzialità dei suoi servizi, o per meglio dire di “multiservizi”. </a:t>
            </a:r>
          </a:p>
          <a:p>
            <a:pPr algn="just"/>
            <a:r>
              <a:rPr lang="it-IT" dirty="0"/>
              <a:t>Riuscire a fornire una risposta adeguata nella presa in carica della fragilità a seconda delle sue forme: domiciliare, ambulatoriale, diurna e residenziale, può essere la risposta.</a:t>
            </a:r>
          </a:p>
          <a:p>
            <a:pPr algn="just"/>
            <a:r>
              <a:rPr lang="it-IT" dirty="0"/>
              <a:t>Ma come si fa a gestire una risposta, che presenta aspetti diversi e a volte anche regole e norme diverse? Requisiti diversi? </a:t>
            </a:r>
          </a:p>
          <a:p>
            <a:pPr algn="just"/>
            <a:r>
              <a:rPr lang="it-IT" dirty="0"/>
              <a:t>Come si gestiscono risorse che devono mutare a secondo del servizio che stanno svolgendo,</a:t>
            </a:r>
          </a:p>
          <a:p>
            <a:pPr algn="just"/>
            <a:r>
              <a:rPr lang="it-IT" dirty="0"/>
              <a:t>Come raggiungere l’efficacia e l’efficienza di un processo?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E0C46F-2501-05F2-41EB-41DA9DB0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88151-CB43-4FD7-A3FA-96D82E7273D6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39F7B-7BB2-7AD3-05D2-E1D7F61A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leadership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0DD643-33CF-3FEF-DBE5-797EFE5E5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La risposta, sebbene più volte abusata: è le capacità di </a:t>
            </a:r>
            <a:r>
              <a:rPr lang="it-IT" i="1" dirty="0"/>
              <a:t>leadership</a:t>
            </a:r>
            <a:r>
              <a:rPr lang="it-IT" dirty="0"/>
              <a:t> </a:t>
            </a:r>
            <a:r>
              <a:rPr lang="it-IT" i="1" dirty="0"/>
              <a:t>trasversale</a:t>
            </a:r>
            <a:r>
              <a:rPr lang="it-IT" dirty="0"/>
              <a:t> che il professionista deve avere!</a:t>
            </a:r>
          </a:p>
          <a:p>
            <a:pPr algn="just"/>
            <a:r>
              <a:rPr lang="it-IT" dirty="0"/>
              <a:t>Deve essere in grado di calarsi nella governance della sua organizzazione e riuscire a capire come soddisfare le loro esigenze, diverse a seconda della forma giuridica.</a:t>
            </a:r>
          </a:p>
          <a:p>
            <a:pPr algn="just"/>
            <a:r>
              <a:rPr lang="it-IT" dirty="0"/>
              <a:t>Deve valorizzare e stimolare le proprie risorse, sempre più poche e demotivate, con la leva salariale ormai quasi inesistente, soggette a razzie da assunzioni massive nei vari SSR.</a:t>
            </a:r>
          </a:p>
          <a:p>
            <a:pPr algn="just"/>
            <a:r>
              <a:rPr lang="it-IT" dirty="0"/>
              <a:t>Deve comprendere ed intercettare le esigenze del proprio territorio, modellando per quanto possibile la rosa dei servizi offerti, e se del caso progettarne svilupparne altri, in collaborazione con gli organismi territoriali, ricercando e attivando e governando una rete di collaborazioni sinergiche.</a:t>
            </a:r>
          </a:p>
          <a:p>
            <a:pPr algn="just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D63918-DBE2-AB3E-82A6-488DD48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30/11/2023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3170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0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{1281D69C-7B4D-49C7-AC7B-14B9D603DB00}tf56160789_win32</Template>
  <TotalTime>205</TotalTime>
  <Words>902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Personalizzata</vt:lpstr>
      <vt:lpstr>Il Direttore di Struttura,  alla ricerca di una leadership trasversale</vt:lpstr>
      <vt:lpstr>Cosa significa essere direttore di una RSA?</vt:lpstr>
      <vt:lpstr>La modifica del Titolo V della Costituzione (Legge C. n.3/2001) </vt:lpstr>
      <vt:lpstr>Ma, anche dentro i confini Regionali, si consuma una ulteriore divisione…</vt:lpstr>
      <vt:lpstr>IL Direttore di RSA deve trasformarsi</vt:lpstr>
      <vt:lpstr>Come si pone il manager socio sanitario, in questo contesto così variegato?</vt:lpstr>
      <vt:lpstr>Manca il fil rouge </vt:lpstr>
      <vt:lpstr>Il Manager del socio sanitario   https://www.youtube.com/watch?v=Y7j4f21vMhM </vt:lpstr>
      <vt:lpstr>La leadership trasversale </vt:lpstr>
      <vt:lpstr>La leadership trasversale </vt:lpstr>
      <vt:lpstr>Un arma VINCENTE …</vt:lpstr>
      <vt:lpstr>La fragilità ha bisogno di una presa in carico globale! </vt:lpstr>
      <vt:lpstr>A presto!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Direttore di Struttura,  alla ricerca di una leadership trasversale</dc:title>
  <dc:creator>Massimo Cencia - Fondazione Filippo Turati Onlus Ente Morale</dc:creator>
  <cp:lastModifiedBy>massimo cencia</cp:lastModifiedBy>
  <cp:revision>9</cp:revision>
  <dcterms:created xsi:type="dcterms:W3CDTF">2023-11-27T11:43:08Z</dcterms:created>
  <dcterms:modified xsi:type="dcterms:W3CDTF">2023-11-30T07:06:56Z</dcterms:modified>
</cp:coreProperties>
</file>